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8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>
    <p:restoredLeft sz="34567" autoAdjust="0"/>
    <p:restoredTop sz="86483" autoAdjust="0"/>
  </p:normalViewPr>
  <p:slideViewPr>
    <p:cSldViewPr>
      <p:cViewPr>
        <p:scale>
          <a:sx n="165" d="100"/>
          <a:sy n="165" d="100"/>
        </p:scale>
        <p:origin x="-840" y="217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BC6890B-A0FB-46D1-B61C-BEE29DE1AD93}" type="datetimeFigureOut">
              <a:rPr lang="en-US" smtClean="0"/>
              <a:t>2/15/18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72A5E15-68AB-49D6-BB40-C90F5B1B1DF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51948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2A5E15-68AB-49D6-BB40-C90F5B1B1DF3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18359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FE10C-AFC9-42D5-8CB1-C893FA167313}" type="datetimeFigureOut">
              <a:rPr lang="en-US" smtClean="0"/>
              <a:t>2/15/18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4017-ADFB-4D34-8029-5FDEA73149B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47065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FE10C-AFC9-42D5-8CB1-C893FA167313}" type="datetimeFigureOut">
              <a:rPr lang="en-US" smtClean="0"/>
              <a:t>2/15/18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4017-ADFB-4D34-8029-5FDEA73149B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06488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FE10C-AFC9-42D5-8CB1-C893FA167313}" type="datetimeFigureOut">
              <a:rPr lang="en-US" smtClean="0"/>
              <a:t>2/15/18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4017-ADFB-4D34-8029-5FDEA73149B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06498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FE10C-AFC9-42D5-8CB1-C893FA167313}" type="datetimeFigureOut">
              <a:rPr lang="en-US" smtClean="0"/>
              <a:t>2/15/18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4017-ADFB-4D34-8029-5FDEA73149B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63441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FE10C-AFC9-42D5-8CB1-C893FA167313}" type="datetimeFigureOut">
              <a:rPr lang="en-US" smtClean="0"/>
              <a:t>2/15/18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4017-ADFB-4D34-8029-5FDEA73149B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55426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FE10C-AFC9-42D5-8CB1-C893FA167313}" type="datetimeFigureOut">
              <a:rPr lang="en-US" smtClean="0"/>
              <a:t>2/15/18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4017-ADFB-4D34-8029-5FDEA73149B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87871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FE10C-AFC9-42D5-8CB1-C893FA167313}" type="datetimeFigureOut">
              <a:rPr lang="en-US" smtClean="0"/>
              <a:t>2/15/18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4017-ADFB-4D34-8029-5FDEA73149B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26514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FE10C-AFC9-42D5-8CB1-C893FA167313}" type="datetimeFigureOut">
              <a:rPr lang="en-US" smtClean="0"/>
              <a:t>2/15/18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4017-ADFB-4D34-8029-5FDEA73149B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2393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FE10C-AFC9-42D5-8CB1-C893FA167313}" type="datetimeFigureOut">
              <a:rPr lang="en-US" smtClean="0"/>
              <a:t>2/15/18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4017-ADFB-4D34-8029-5FDEA73149B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68333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FE10C-AFC9-42D5-8CB1-C893FA167313}" type="datetimeFigureOut">
              <a:rPr lang="en-US" smtClean="0"/>
              <a:t>2/15/18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4017-ADFB-4D34-8029-5FDEA73149B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19691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FE10C-AFC9-42D5-8CB1-C893FA167313}" type="datetimeFigureOut">
              <a:rPr lang="en-US" smtClean="0"/>
              <a:t>2/15/18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4017-ADFB-4D34-8029-5FDEA73149B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96946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4FE10C-AFC9-42D5-8CB1-C893FA167313}" type="datetimeFigureOut">
              <a:rPr lang="en-US" smtClean="0"/>
              <a:t>2/15/18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274017-ADFB-4D34-8029-5FDEA73149B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16933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048000" y="384314"/>
            <a:ext cx="335280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cs typeface="Cambria"/>
              </a:rPr>
              <a:t>PLANNING DIAGRAM FOR LONG STORIES (PAGE 2)</a:t>
            </a:r>
            <a:endParaRPr lang="en-US" sz="1600" b="1" dirty="0">
              <a:cs typeface="Cambria"/>
            </a:endParaRPr>
          </a:p>
        </p:txBody>
      </p:sp>
      <p:cxnSp>
        <p:nvCxnSpPr>
          <p:cNvPr id="6" name="Straight Connector 5"/>
          <p:cNvCxnSpPr/>
          <p:nvPr/>
        </p:nvCxnSpPr>
        <p:spPr>
          <a:xfrm>
            <a:off x="6934200" y="584200"/>
            <a:ext cx="1295400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0" name="TextBox 99"/>
          <p:cNvSpPr txBox="1"/>
          <p:nvPr/>
        </p:nvSpPr>
        <p:spPr>
          <a:xfrm>
            <a:off x="6400800" y="355600"/>
            <a:ext cx="609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cs typeface="Cambria"/>
              </a:rPr>
              <a:t>Name:</a:t>
            </a:r>
            <a:endParaRPr lang="en-US" sz="1200" b="1" dirty="0">
              <a:cs typeface="Cambria"/>
            </a:endParaRPr>
          </a:p>
        </p:txBody>
      </p:sp>
      <p:sp>
        <p:nvSpPr>
          <p:cNvPr id="101" name="TextBox 100"/>
          <p:cNvSpPr txBox="1"/>
          <p:nvPr/>
        </p:nvSpPr>
        <p:spPr>
          <a:xfrm>
            <a:off x="6400800" y="628650"/>
            <a:ext cx="609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cs typeface="Cambria"/>
              </a:rPr>
              <a:t>Date:</a:t>
            </a:r>
            <a:endParaRPr lang="en-US" sz="1200" b="1" dirty="0">
              <a:cs typeface="Cambria"/>
            </a:endParaRPr>
          </a:p>
        </p:txBody>
      </p:sp>
      <p:cxnSp>
        <p:nvCxnSpPr>
          <p:cNvPr id="102" name="Straight Connector 101"/>
          <p:cNvCxnSpPr/>
          <p:nvPr/>
        </p:nvCxnSpPr>
        <p:spPr>
          <a:xfrm>
            <a:off x="6915150" y="857250"/>
            <a:ext cx="1295400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7" name="Rectangle 126"/>
          <p:cNvSpPr/>
          <p:nvPr/>
        </p:nvSpPr>
        <p:spPr>
          <a:xfrm>
            <a:off x="3581400" y="2286000"/>
            <a:ext cx="3276600" cy="685800"/>
          </a:xfrm>
          <a:prstGeom prst="rect">
            <a:avLst/>
          </a:prstGeom>
          <a:noFill/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9" name="TextBox 128"/>
          <p:cNvSpPr txBox="1"/>
          <p:nvPr/>
        </p:nvSpPr>
        <p:spPr>
          <a:xfrm>
            <a:off x="3522134" y="1998134"/>
            <a:ext cx="191318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cs typeface="Cambria"/>
              </a:rPr>
              <a:t>RISING-ACTION SECTION</a:t>
            </a:r>
            <a:endParaRPr lang="en-US" sz="1200" b="1" dirty="0">
              <a:cs typeface="Cambria"/>
            </a:endParaRPr>
          </a:p>
        </p:txBody>
      </p:sp>
      <p:sp>
        <p:nvSpPr>
          <p:cNvPr id="132" name="TextBox 131"/>
          <p:cNvSpPr txBox="1"/>
          <p:nvPr/>
        </p:nvSpPr>
        <p:spPr>
          <a:xfrm>
            <a:off x="762000" y="4876800"/>
            <a:ext cx="838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cs typeface="Cambria"/>
              </a:rPr>
              <a:t>DETAILS:</a:t>
            </a:r>
            <a:endParaRPr lang="en-US" sz="1200" b="1" dirty="0">
              <a:cs typeface="Cambria"/>
            </a:endParaRPr>
          </a:p>
        </p:txBody>
      </p:sp>
      <p:sp>
        <p:nvSpPr>
          <p:cNvPr id="133" name="Oval 132"/>
          <p:cNvSpPr/>
          <p:nvPr/>
        </p:nvSpPr>
        <p:spPr>
          <a:xfrm>
            <a:off x="388400" y="5136048"/>
            <a:ext cx="251901" cy="251901"/>
          </a:xfrm>
          <a:prstGeom prst="ellipse">
            <a:avLst/>
          </a:prstGeom>
          <a:noFill/>
          <a:ln w="12700" cmpd="sng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dirty="0">
              <a:ln w="19050" cmpd="sng">
                <a:solidFill>
                  <a:srgbClr val="660066"/>
                </a:solidFill>
              </a:ln>
            </a:endParaRPr>
          </a:p>
        </p:txBody>
      </p:sp>
      <p:sp>
        <p:nvSpPr>
          <p:cNvPr id="134" name="Oval 133"/>
          <p:cNvSpPr/>
          <p:nvPr/>
        </p:nvSpPr>
        <p:spPr>
          <a:xfrm>
            <a:off x="393700" y="5414398"/>
            <a:ext cx="251901" cy="251901"/>
          </a:xfrm>
          <a:prstGeom prst="ellipse">
            <a:avLst/>
          </a:prstGeom>
          <a:noFill/>
          <a:ln w="12700" cmpd="sng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dirty="0">
              <a:ln w="19050" cmpd="sng">
                <a:solidFill>
                  <a:srgbClr val="660066"/>
                </a:solidFill>
              </a:ln>
            </a:endParaRPr>
          </a:p>
        </p:txBody>
      </p:sp>
      <p:sp>
        <p:nvSpPr>
          <p:cNvPr id="135" name="Oval 134"/>
          <p:cNvSpPr/>
          <p:nvPr/>
        </p:nvSpPr>
        <p:spPr>
          <a:xfrm>
            <a:off x="393700" y="5695372"/>
            <a:ext cx="251901" cy="251901"/>
          </a:xfrm>
          <a:prstGeom prst="ellipse">
            <a:avLst/>
          </a:prstGeom>
          <a:noFill/>
          <a:ln w="12700" cmpd="sng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dirty="0">
              <a:ln w="19050" cmpd="sng">
                <a:solidFill>
                  <a:srgbClr val="660066"/>
                </a:solidFill>
              </a:ln>
            </a:endParaRPr>
          </a:p>
        </p:txBody>
      </p:sp>
      <p:cxnSp>
        <p:nvCxnSpPr>
          <p:cNvPr id="136" name="Straight Connector 135"/>
          <p:cNvCxnSpPr/>
          <p:nvPr/>
        </p:nvCxnSpPr>
        <p:spPr>
          <a:xfrm>
            <a:off x="774636" y="5387949"/>
            <a:ext cx="2280466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7" name="Straight Connector 136"/>
          <p:cNvCxnSpPr/>
          <p:nvPr/>
        </p:nvCxnSpPr>
        <p:spPr>
          <a:xfrm>
            <a:off x="774636" y="5651465"/>
            <a:ext cx="2280466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8" name="Straight Connector 137"/>
          <p:cNvCxnSpPr/>
          <p:nvPr/>
        </p:nvCxnSpPr>
        <p:spPr>
          <a:xfrm>
            <a:off x="774700" y="5947273"/>
            <a:ext cx="2280847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9" name="Oval 138"/>
          <p:cNvSpPr/>
          <p:nvPr/>
        </p:nvSpPr>
        <p:spPr>
          <a:xfrm>
            <a:off x="381000" y="6000697"/>
            <a:ext cx="251901" cy="251901"/>
          </a:xfrm>
          <a:prstGeom prst="ellipse">
            <a:avLst/>
          </a:prstGeom>
          <a:noFill/>
          <a:ln w="12700" cmpd="sng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dirty="0">
              <a:ln w="19050" cmpd="sng">
                <a:solidFill>
                  <a:srgbClr val="660066"/>
                </a:solidFill>
              </a:ln>
            </a:endParaRPr>
          </a:p>
        </p:txBody>
      </p:sp>
      <p:cxnSp>
        <p:nvCxnSpPr>
          <p:cNvPr id="140" name="Straight Connector 139"/>
          <p:cNvCxnSpPr/>
          <p:nvPr/>
        </p:nvCxnSpPr>
        <p:spPr>
          <a:xfrm flipV="1">
            <a:off x="762000" y="6225099"/>
            <a:ext cx="2280847" cy="27499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4" name="Rectangle 153"/>
          <p:cNvSpPr/>
          <p:nvPr/>
        </p:nvSpPr>
        <p:spPr>
          <a:xfrm>
            <a:off x="622300" y="522062"/>
            <a:ext cx="2362200" cy="2983138"/>
          </a:xfrm>
          <a:prstGeom prst="rect">
            <a:avLst/>
          </a:prstGeom>
          <a:noFill/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5" name="TextBox 154"/>
          <p:cNvSpPr txBox="1"/>
          <p:nvPr/>
        </p:nvSpPr>
        <p:spPr>
          <a:xfrm>
            <a:off x="674466" y="533075"/>
            <a:ext cx="130673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cs typeface="Cambria"/>
              </a:rPr>
              <a:t>New Characters:</a:t>
            </a:r>
            <a:endParaRPr lang="en-US" sz="1200" b="1" dirty="0">
              <a:cs typeface="Cambria"/>
            </a:endParaRPr>
          </a:p>
        </p:txBody>
      </p:sp>
      <p:cxnSp>
        <p:nvCxnSpPr>
          <p:cNvPr id="159" name="Straight Connector 158"/>
          <p:cNvCxnSpPr/>
          <p:nvPr/>
        </p:nvCxnSpPr>
        <p:spPr>
          <a:xfrm>
            <a:off x="1003300" y="954912"/>
            <a:ext cx="1828800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0" name="Straight Connector 159"/>
          <p:cNvCxnSpPr/>
          <p:nvPr/>
        </p:nvCxnSpPr>
        <p:spPr>
          <a:xfrm>
            <a:off x="1003300" y="1219200"/>
            <a:ext cx="1828800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1" name="Straight Connector 160"/>
          <p:cNvCxnSpPr/>
          <p:nvPr/>
        </p:nvCxnSpPr>
        <p:spPr>
          <a:xfrm>
            <a:off x="1003300" y="1524000"/>
            <a:ext cx="1828800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2" name="Straight Connector 161"/>
          <p:cNvCxnSpPr/>
          <p:nvPr/>
        </p:nvCxnSpPr>
        <p:spPr>
          <a:xfrm>
            <a:off x="990600" y="1828800"/>
            <a:ext cx="1828800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3" name="TextBox 162"/>
          <p:cNvSpPr txBox="1"/>
          <p:nvPr/>
        </p:nvSpPr>
        <p:spPr>
          <a:xfrm>
            <a:off x="609600" y="2057075"/>
            <a:ext cx="130673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cs typeface="Cambria"/>
              </a:rPr>
              <a:t>New Settings:</a:t>
            </a:r>
            <a:endParaRPr lang="en-US" sz="1200" b="1" dirty="0">
              <a:cs typeface="Cambria"/>
            </a:endParaRPr>
          </a:p>
        </p:txBody>
      </p:sp>
      <p:cxnSp>
        <p:nvCxnSpPr>
          <p:cNvPr id="164" name="Straight Connector 163"/>
          <p:cNvCxnSpPr/>
          <p:nvPr/>
        </p:nvCxnSpPr>
        <p:spPr>
          <a:xfrm>
            <a:off x="938434" y="2478912"/>
            <a:ext cx="1828800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5" name="Straight Connector 164"/>
          <p:cNvCxnSpPr/>
          <p:nvPr/>
        </p:nvCxnSpPr>
        <p:spPr>
          <a:xfrm>
            <a:off x="938434" y="2743200"/>
            <a:ext cx="1828800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6" name="Straight Connector 165"/>
          <p:cNvCxnSpPr/>
          <p:nvPr/>
        </p:nvCxnSpPr>
        <p:spPr>
          <a:xfrm>
            <a:off x="938434" y="3048000"/>
            <a:ext cx="1828800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7" name="Straight Connector 166"/>
          <p:cNvCxnSpPr/>
          <p:nvPr/>
        </p:nvCxnSpPr>
        <p:spPr>
          <a:xfrm>
            <a:off x="925734" y="3352800"/>
            <a:ext cx="1828800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8" name="Rectangle 167"/>
          <p:cNvSpPr/>
          <p:nvPr/>
        </p:nvSpPr>
        <p:spPr>
          <a:xfrm>
            <a:off x="3581400" y="1115199"/>
            <a:ext cx="3276600" cy="685800"/>
          </a:xfrm>
          <a:prstGeom prst="rect">
            <a:avLst/>
          </a:prstGeom>
          <a:noFill/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9" name="TextBox 168"/>
          <p:cNvSpPr txBox="1"/>
          <p:nvPr/>
        </p:nvSpPr>
        <p:spPr>
          <a:xfrm>
            <a:off x="3541144" y="1066800"/>
            <a:ext cx="1079945" cy="31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cs typeface="Cambria"/>
              </a:rPr>
              <a:t>STORY TITLE:</a:t>
            </a:r>
            <a:endParaRPr lang="en-US" sz="1200" b="1" dirty="0">
              <a:cs typeface="Cambria"/>
            </a:endParaRPr>
          </a:p>
        </p:txBody>
      </p:sp>
      <p:sp>
        <p:nvSpPr>
          <p:cNvPr id="170" name="Rectangle 169"/>
          <p:cNvSpPr/>
          <p:nvPr/>
        </p:nvSpPr>
        <p:spPr>
          <a:xfrm>
            <a:off x="3200400" y="2438400"/>
            <a:ext cx="381000" cy="381000"/>
          </a:xfrm>
          <a:prstGeom prst="rect">
            <a:avLst/>
          </a:prstGeom>
          <a:noFill/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1" name="Rectangle 170"/>
          <p:cNvSpPr/>
          <p:nvPr/>
        </p:nvSpPr>
        <p:spPr>
          <a:xfrm>
            <a:off x="7086600" y="2286000"/>
            <a:ext cx="1828800" cy="685800"/>
          </a:xfrm>
          <a:prstGeom prst="rect">
            <a:avLst/>
          </a:prstGeom>
          <a:noFill/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2" name="TextBox 171"/>
          <p:cNvSpPr txBox="1"/>
          <p:nvPr/>
        </p:nvSpPr>
        <p:spPr>
          <a:xfrm>
            <a:off x="7380066" y="1978171"/>
            <a:ext cx="130673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cs typeface="Cambria"/>
              </a:rPr>
              <a:t>Problem/Conflict</a:t>
            </a:r>
            <a:endParaRPr lang="en-US" sz="1200" b="1" dirty="0">
              <a:cs typeface="Cambria"/>
            </a:endParaRPr>
          </a:p>
        </p:txBody>
      </p:sp>
      <p:sp>
        <p:nvSpPr>
          <p:cNvPr id="173" name="Oval 172"/>
          <p:cNvSpPr/>
          <p:nvPr/>
        </p:nvSpPr>
        <p:spPr>
          <a:xfrm>
            <a:off x="386153" y="6328798"/>
            <a:ext cx="251901" cy="251901"/>
          </a:xfrm>
          <a:prstGeom prst="ellipse">
            <a:avLst/>
          </a:prstGeom>
          <a:noFill/>
          <a:ln w="12700" cmpd="sng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dirty="0">
              <a:ln w="19050" cmpd="sng">
                <a:solidFill>
                  <a:srgbClr val="660066"/>
                </a:solidFill>
              </a:ln>
            </a:endParaRPr>
          </a:p>
        </p:txBody>
      </p:sp>
      <p:cxnSp>
        <p:nvCxnSpPr>
          <p:cNvPr id="174" name="Straight Connector 173"/>
          <p:cNvCxnSpPr/>
          <p:nvPr/>
        </p:nvCxnSpPr>
        <p:spPr>
          <a:xfrm flipV="1">
            <a:off x="750219" y="6536266"/>
            <a:ext cx="2280847" cy="27499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5" name="Oval 174"/>
          <p:cNvSpPr/>
          <p:nvPr/>
        </p:nvSpPr>
        <p:spPr>
          <a:xfrm>
            <a:off x="3428917" y="5158299"/>
            <a:ext cx="251901" cy="251901"/>
          </a:xfrm>
          <a:prstGeom prst="ellipse">
            <a:avLst/>
          </a:prstGeom>
          <a:noFill/>
          <a:ln w="12700" cmpd="sng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dirty="0">
              <a:ln w="19050" cmpd="sng">
                <a:solidFill>
                  <a:srgbClr val="660066"/>
                </a:solidFill>
              </a:ln>
            </a:endParaRPr>
          </a:p>
        </p:txBody>
      </p:sp>
      <p:sp>
        <p:nvSpPr>
          <p:cNvPr id="176" name="Oval 175"/>
          <p:cNvSpPr/>
          <p:nvPr/>
        </p:nvSpPr>
        <p:spPr>
          <a:xfrm>
            <a:off x="3434217" y="5436649"/>
            <a:ext cx="251901" cy="251901"/>
          </a:xfrm>
          <a:prstGeom prst="ellipse">
            <a:avLst/>
          </a:prstGeom>
          <a:noFill/>
          <a:ln w="12700" cmpd="sng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dirty="0">
              <a:ln w="19050" cmpd="sng">
                <a:solidFill>
                  <a:srgbClr val="660066"/>
                </a:solidFill>
              </a:ln>
            </a:endParaRPr>
          </a:p>
        </p:txBody>
      </p:sp>
      <p:sp>
        <p:nvSpPr>
          <p:cNvPr id="177" name="Oval 176"/>
          <p:cNvSpPr/>
          <p:nvPr/>
        </p:nvSpPr>
        <p:spPr>
          <a:xfrm>
            <a:off x="3434217" y="5717623"/>
            <a:ext cx="251901" cy="251901"/>
          </a:xfrm>
          <a:prstGeom prst="ellipse">
            <a:avLst/>
          </a:prstGeom>
          <a:noFill/>
          <a:ln w="12700" cmpd="sng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dirty="0">
              <a:ln w="19050" cmpd="sng">
                <a:solidFill>
                  <a:srgbClr val="660066"/>
                </a:solidFill>
              </a:ln>
            </a:endParaRPr>
          </a:p>
        </p:txBody>
      </p:sp>
      <p:cxnSp>
        <p:nvCxnSpPr>
          <p:cNvPr id="178" name="Straight Connector 177"/>
          <p:cNvCxnSpPr/>
          <p:nvPr/>
        </p:nvCxnSpPr>
        <p:spPr>
          <a:xfrm>
            <a:off x="3815153" y="5410200"/>
            <a:ext cx="2280466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9" name="Straight Connector 178"/>
          <p:cNvCxnSpPr/>
          <p:nvPr/>
        </p:nvCxnSpPr>
        <p:spPr>
          <a:xfrm>
            <a:off x="3815153" y="5673716"/>
            <a:ext cx="2280466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0" name="Straight Connector 179"/>
          <p:cNvCxnSpPr/>
          <p:nvPr/>
        </p:nvCxnSpPr>
        <p:spPr>
          <a:xfrm>
            <a:off x="3815217" y="5969524"/>
            <a:ext cx="2280847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1" name="Oval 180"/>
          <p:cNvSpPr/>
          <p:nvPr/>
        </p:nvSpPr>
        <p:spPr>
          <a:xfrm>
            <a:off x="3421517" y="6022948"/>
            <a:ext cx="251901" cy="251901"/>
          </a:xfrm>
          <a:prstGeom prst="ellipse">
            <a:avLst/>
          </a:prstGeom>
          <a:noFill/>
          <a:ln w="12700" cmpd="sng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dirty="0">
              <a:ln w="19050" cmpd="sng">
                <a:solidFill>
                  <a:srgbClr val="660066"/>
                </a:solidFill>
              </a:ln>
            </a:endParaRPr>
          </a:p>
        </p:txBody>
      </p:sp>
      <p:cxnSp>
        <p:nvCxnSpPr>
          <p:cNvPr id="182" name="Straight Connector 181"/>
          <p:cNvCxnSpPr/>
          <p:nvPr/>
        </p:nvCxnSpPr>
        <p:spPr>
          <a:xfrm flipV="1">
            <a:off x="3802517" y="6247350"/>
            <a:ext cx="2280847" cy="27499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3" name="Oval 182"/>
          <p:cNvSpPr/>
          <p:nvPr/>
        </p:nvSpPr>
        <p:spPr>
          <a:xfrm>
            <a:off x="3426670" y="6351049"/>
            <a:ext cx="251901" cy="251901"/>
          </a:xfrm>
          <a:prstGeom prst="ellipse">
            <a:avLst/>
          </a:prstGeom>
          <a:noFill/>
          <a:ln w="12700" cmpd="sng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dirty="0">
              <a:ln w="19050" cmpd="sng">
                <a:solidFill>
                  <a:srgbClr val="660066"/>
                </a:solidFill>
              </a:ln>
            </a:endParaRPr>
          </a:p>
        </p:txBody>
      </p:sp>
      <p:cxnSp>
        <p:nvCxnSpPr>
          <p:cNvPr id="184" name="Straight Connector 183"/>
          <p:cNvCxnSpPr/>
          <p:nvPr/>
        </p:nvCxnSpPr>
        <p:spPr>
          <a:xfrm flipV="1">
            <a:off x="3790736" y="6541583"/>
            <a:ext cx="2280847" cy="27499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5" name="Oval 184"/>
          <p:cNvSpPr/>
          <p:nvPr/>
        </p:nvSpPr>
        <p:spPr>
          <a:xfrm>
            <a:off x="6248317" y="5082099"/>
            <a:ext cx="251901" cy="251901"/>
          </a:xfrm>
          <a:prstGeom prst="ellipse">
            <a:avLst/>
          </a:prstGeom>
          <a:noFill/>
          <a:ln w="12700" cmpd="sng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dirty="0">
              <a:ln w="19050" cmpd="sng">
                <a:solidFill>
                  <a:srgbClr val="660066"/>
                </a:solidFill>
              </a:ln>
            </a:endParaRPr>
          </a:p>
        </p:txBody>
      </p:sp>
      <p:sp>
        <p:nvSpPr>
          <p:cNvPr id="186" name="Oval 185"/>
          <p:cNvSpPr/>
          <p:nvPr/>
        </p:nvSpPr>
        <p:spPr>
          <a:xfrm>
            <a:off x="6253617" y="5334000"/>
            <a:ext cx="251901" cy="251901"/>
          </a:xfrm>
          <a:prstGeom prst="ellipse">
            <a:avLst/>
          </a:prstGeom>
          <a:noFill/>
          <a:ln w="12700" cmpd="sng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dirty="0">
              <a:ln w="19050" cmpd="sng">
                <a:solidFill>
                  <a:srgbClr val="660066"/>
                </a:solidFill>
              </a:ln>
            </a:endParaRPr>
          </a:p>
        </p:txBody>
      </p:sp>
      <p:sp>
        <p:nvSpPr>
          <p:cNvPr id="187" name="Oval 186"/>
          <p:cNvSpPr/>
          <p:nvPr/>
        </p:nvSpPr>
        <p:spPr>
          <a:xfrm>
            <a:off x="6253617" y="5615709"/>
            <a:ext cx="251901" cy="251901"/>
          </a:xfrm>
          <a:prstGeom prst="ellipse">
            <a:avLst/>
          </a:prstGeom>
          <a:noFill/>
          <a:ln w="12700" cmpd="sng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dirty="0">
              <a:ln w="19050" cmpd="sng">
                <a:solidFill>
                  <a:srgbClr val="660066"/>
                </a:solidFill>
              </a:ln>
            </a:endParaRPr>
          </a:p>
        </p:txBody>
      </p:sp>
      <p:cxnSp>
        <p:nvCxnSpPr>
          <p:cNvPr id="188" name="Straight Connector 187"/>
          <p:cNvCxnSpPr/>
          <p:nvPr/>
        </p:nvCxnSpPr>
        <p:spPr>
          <a:xfrm>
            <a:off x="6634553" y="5334000"/>
            <a:ext cx="2280466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9" name="Straight Connector 188"/>
          <p:cNvCxnSpPr/>
          <p:nvPr/>
        </p:nvCxnSpPr>
        <p:spPr>
          <a:xfrm>
            <a:off x="6634553" y="5566840"/>
            <a:ext cx="2280466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0" name="Straight Connector 189"/>
          <p:cNvCxnSpPr/>
          <p:nvPr/>
        </p:nvCxnSpPr>
        <p:spPr>
          <a:xfrm>
            <a:off x="6629400" y="5799680"/>
            <a:ext cx="2280847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1" name="Oval 190"/>
          <p:cNvSpPr/>
          <p:nvPr/>
        </p:nvSpPr>
        <p:spPr>
          <a:xfrm>
            <a:off x="6240917" y="5867400"/>
            <a:ext cx="251901" cy="251901"/>
          </a:xfrm>
          <a:prstGeom prst="ellipse">
            <a:avLst/>
          </a:prstGeom>
          <a:noFill/>
          <a:ln w="12700" cmpd="sng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dirty="0">
              <a:ln w="19050" cmpd="sng">
                <a:solidFill>
                  <a:srgbClr val="660066"/>
                </a:solidFill>
              </a:ln>
            </a:endParaRPr>
          </a:p>
        </p:txBody>
      </p:sp>
      <p:cxnSp>
        <p:nvCxnSpPr>
          <p:cNvPr id="192" name="Straight Connector 191"/>
          <p:cNvCxnSpPr/>
          <p:nvPr/>
        </p:nvCxnSpPr>
        <p:spPr>
          <a:xfrm flipV="1">
            <a:off x="6629400" y="6047914"/>
            <a:ext cx="2280847" cy="27499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3" name="Oval 192"/>
          <p:cNvSpPr/>
          <p:nvPr/>
        </p:nvSpPr>
        <p:spPr>
          <a:xfrm>
            <a:off x="6246070" y="6134485"/>
            <a:ext cx="251901" cy="251901"/>
          </a:xfrm>
          <a:prstGeom prst="ellipse">
            <a:avLst/>
          </a:prstGeom>
          <a:noFill/>
          <a:ln w="12700" cmpd="sng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dirty="0">
              <a:ln w="19050" cmpd="sng">
                <a:solidFill>
                  <a:srgbClr val="660066"/>
                </a:solidFill>
              </a:ln>
            </a:endParaRPr>
          </a:p>
        </p:txBody>
      </p:sp>
      <p:cxnSp>
        <p:nvCxnSpPr>
          <p:cNvPr id="194" name="Straight Connector 193"/>
          <p:cNvCxnSpPr/>
          <p:nvPr/>
        </p:nvCxnSpPr>
        <p:spPr>
          <a:xfrm flipV="1">
            <a:off x="6618603" y="6292859"/>
            <a:ext cx="2280847" cy="27499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5" name="TextBox 194"/>
          <p:cNvSpPr txBox="1"/>
          <p:nvPr/>
        </p:nvSpPr>
        <p:spPr>
          <a:xfrm>
            <a:off x="3733800" y="4904601"/>
            <a:ext cx="838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cs typeface="Cambria"/>
              </a:rPr>
              <a:t>DETAILS:</a:t>
            </a:r>
            <a:endParaRPr lang="en-US" sz="1200" b="1" dirty="0">
              <a:cs typeface="Cambria"/>
            </a:endParaRPr>
          </a:p>
        </p:txBody>
      </p:sp>
      <p:sp>
        <p:nvSpPr>
          <p:cNvPr id="196" name="TextBox 195"/>
          <p:cNvSpPr txBox="1"/>
          <p:nvPr/>
        </p:nvSpPr>
        <p:spPr>
          <a:xfrm>
            <a:off x="6629400" y="4876800"/>
            <a:ext cx="838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cs typeface="Cambria"/>
              </a:rPr>
              <a:t>DETAILS:</a:t>
            </a:r>
            <a:endParaRPr lang="en-US" sz="1200" b="1" dirty="0">
              <a:cs typeface="Cambria"/>
            </a:endParaRPr>
          </a:p>
        </p:txBody>
      </p:sp>
      <p:sp>
        <p:nvSpPr>
          <p:cNvPr id="197" name="Rectangle 196"/>
          <p:cNvSpPr/>
          <p:nvPr/>
        </p:nvSpPr>
        <p:spPr>
          <a:xfrm>
            <a:off x="914400" y="3810000"/>
            <a:ext cx="2286000" cy="685800"/>
          </a:xfrm>
          <a:prstGeom prst="rect">
            <a:avLst/>
          </a:prstGeom>
          <a:noFill/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99" name="Rectangle 198"/>
          <p:cNvSpPr/>
          <p:nvPr/>
        </p:nvSpPr>
        <p:spPr>
          <a:xfrm>
            <a:off x="533400" y="3962400"/>
            <a:ext cx="381000" cy="381000"/>
          </a:xfrm>
          <a:prstGeom prst="rect">
            <a:avLst/>
          </a:prstGeom>
          <a:noFill/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0" name="Rectangle 199"/>
          <p:cNvSpPr/>
          <p:nvPr/>
        </p:nvSpPr>
        <p:spPr>
          <a:xfrm>
            <a:off x="1752600" y="4495800"/>
            <a:ext cx="1428750" cy="381000"/>
          </a:xfrm>
          <a:prstGeom prst="rect">
            <a:avLst/>
          </a:prstGeom>
          <a:noFill/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1" name="TextBox 200"/>
          <p:cNvSpPr txBox="1"/>
          <p:nvPr/>
        </p:nvSpPr>
        <p:spPr>
          <a:xfrm>
            <a:off x="1727199" y="4428067"/>
            <a:ext cx="81137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cs typeface="Cambria"/>
              </a:rPr>
              <a:t>Sequence</a:t>
            </a:r>
            <a:endParaRPr lang="en-US" sz="1000" b="1" dirty="0">
              <a:cs typeface="Cambria"/>
            </a:endParaRPr>
          </a:p>
        </p:txBody>
      </p:sp>
      <p:sp>
        <p:nvSpPr>
          <p:cNvPr id="202" name="Rectangle 201"/>
          <p:cNvSpPr/>
          <p:nvPr/>
        </p:nvSpPr>
        <p:spPr>
          <a:xfrm>
            <a:off x="3810000" y="3810000"/>
            <a:ext cx="2286000" cy="685800"/>
          </a:xfrm>
          <a:prstGeom prst="rect">
            <a:avLst/>
          </a:prstGeom>
          <a:noFill/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3" name="Rectangle 202"/>
          <p:cNvSpPr/>
          <p:nvPr/>
        </p:nvSpPr>
        <p:spPr>
          <a:xfrm>
            <a:off x="3429000" y="3962400"/>
            <a:ext cx="381000" cy="381000"/>
          </a:xfrm>
          <a:prstGeom prst="rect">
            <a:avLst/>
          </a:prstGeom>
          <a:noFill/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4" name="Rectangle 203"/>
          <p:cNvSpPr/>
          <p:nvPr/>
        </p:nvSpPr>
        <p:spPr>
          <a:xfrm>
            <a:off x="4648200" y="4495800"/>
            <a:ext cx="1428750" cy="381000"/>
          </a:xfrm>
          <a:prstGeom prst="rect">
            <a:avLst/>
          </a:prstGeom>
          <a:noFill/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5" name="TextBox 204"/>
          <p:cNvSpPr txBox="1"/>
          <p:nvPr/>
        </p:nvSpPr>
        <p:spPr>
          <a:xfrm>
            <a:off x="4622799" y="4445001"/>
            <a:ext cx="81137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cs typeface="Cambria"/>
              </a:rPr>
              <a:t>Sequence</a:t>
            </a:r>
            <a:endParaRPr lang="en-US" sz="1000" b="1" dirty="0">
              <a:cs typeface="Cambria"/>
            </a:endParaRPr>
          </a:p>
        </p:txBody>
      </p:sp>
      <p:sp>
        <p:nvSpPr>
          <p:cNvPr id="206" name="Rectangle 205"/>
          <p:cNvSpPr/>
          <p:nvPr/>
        </p:nvSpPr>
        <p:spPr>
          <a:xfrm>
            <a:off x="6688667" y="3810000"/>
            <a:ext cx="2226733" cy="685800"/>
          </a:xfrm>
          <a:prstGeom prst="rect">
            <a:avLst/>
          </a:prstGeom>
          <a:noFill/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7" name="Rectangle 206"/>
          <p:cNvSpPr/>
          <p:nvPr/>
        </p:nvSpPr>
        <p:spPr>
          <a:xfrm>
            <a:off x="6307667" y="3962400"/>
            <a:ext cx="381000" cy="381000"/>
          </a:xfrm>
          <a:prstGeom prst="rect">
            <a:avLst/>
          </a:prstGeom>
          <a:noFill/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8" name="Rectangle 207"/>
          <p:cNvSpPr/>
          <p:nvPr/>
        </p:nvSpPr>
        <p:spPr>
          <a:xfrm>
            <a:off x="7543800" y="4495800"/>
            <a:ext cx="1391708" cy="381000"/>
          </a:xfrm>
          <a:prstGeom prst="rect">
            <a:avLst/>
          </a:prstGeom>
          <a:noFill/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9" name="TextBox 208"/>
          <p:cNvSpPr txBox="1"/>
          <p:nvPr/>
        </p:nvSpPr>
        <p:spPr>
          <a:xfrm>
            <a:off x="7501466" y="4436534"/>
            <a:ext cx="81137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cs typeface="Cambria"/>
              </a:rPr>
              <a:t>Sequence</a:t>
            </a:r>
            <a:endParaRPr lang="en-US" sz="1000" b="1" dirty="0">
              <a:cs typeface="Cambria"/>
            </a:endParaRPr>
          </a:p>
        </p:txBody>
      </p:sp>
      <p:sp>
        <p:nvSpPr>
          <p:cNvPr id="210" name="Rectangle 209"/>
          <p:cNvSpPr/>
          <p:nvPr/>
        </p:nvSpPr>
        <p:spPr>
          <a:xfrm>
            <a:off x="5466292" y="2971800"/>
            <a:ext cx="1391708" cy="381000"/>
          </a:xfrm>
          <a:prstGeom prst="rect">
            <a:avLst/>
          </a:prstGeom>
          <a:noFill/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11" name="TextBox 210"/>
          <p:cNvSpPr txBox="1"/>
          <p:nvPr/>
        </p:nvSpPr>
        <p:spPr>
          <a:xfrm>
            <a:off x="5423958" y="2912534"/>
            <a:ext cx="81137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cs typeface="Cambria"/>
              </a:rPr>
              <a:t>Sequence</a:t>
            </a:r>
            <a:endParaRPr lang="en-US" sz="1000" b="1" dirty="0">
              <a:cs typeface="Cambria"/>
            </a:endParaRPr>
          </a:p>
        </p:txBody>
      </p:sp>
      <p:cxnSp>
        <p:nvCxnSpPr>
          <p:cNvPr id="40" name="Straight Arrow Connector 39"/>
          <p:cNvCxnSpPr/>
          <p:nvPr/>
        </p:nvCxnSpPr>
        <p:spPr>
          <a:xfrm flipH="1">
            <a:off x="2971800" y="2971800"/>
            <a:ext cx="609600" cy="838200"/>
          </a:xfrm>
          <a:prstGeom prst="straightConnector1">
            <a:avLst/>
          </a:prstGeom>
          <a:ln>
            <a:solidFill>
              <a:schemeClr val="tx1"/>
            </a:solidFill>
            <a:prstDash val="sysDash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2" name="Straight Arrow Connector 211"/>
          <p:cNvCxnSpPr/>
          <p:nvPr/>
        </p:nvCxnSpPr>
        <p:spPr>
          <a:xfrm>
            <a:off x="5257800" y="2971800"/>
            <a:ext cx="0" cy="838200"/>
          </a:xfrm>
          <a:prstGeom prst="straightConnector1">
            <a:avLst/>
          </a:prstGeom>
          <a:ln>
            <a:solidFill>
              <a:schemeClr val="tx1"/>
            </a:solidFill>
            <a:prstDash val="sysDash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3" name="Straight Arrow Connector 212"/>
          <p:cNvCxnSpPr>
            <a:endCxn id="206" idx="0"/>
          </p:cNvCxnSpPr>
          <p:nvPr/>
        </p:nvCxnSpPr>
        <p:spPr>
          <a:xfrm>
            <a:off x="6858000" y="3352800"/>
            <a:ext cx="944034" cy="457200"/>
          </a:xfrm>
          <a:prstGeom prst="straightConnector1">
            <a:avLst/>
          </a:prstGeom>
          <a:ln>
            <a:solidFill>
              <a:schemeClr val="tx1"/>
            </a:solidFill>
            <a:prstDash val="sysDash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5" name="Straight Arrow Connector 214"/>
          <p:cNvCxnSpPr/>
          <p:nvPr/>
        </p:nvCxnSpPr>
        <p:spPr>
          <a:xfrm>
            <a:off x="5257800" y="1828800"/>
            <a:ext cx="0" cy="457200"/>
          </a:xfrm>
          <a:prstGeom prst="straightConnector1">
            <a:avLst/>
          </a:prstGeom>
          <a:ln>
            <a:solidFill>
              <a:schemeClr val="tx1"/>
            </a:solidFill>
            <a:prstDash val="sysDash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6" name="TextBox 75"/>
          <p:cNvSpPr txBox="1"/>
          <p:nvPr/>
        </p:nvSpPr>
        <p:spPr>
          <a:xfrm>
            <a:off x="708548" y="5152352"/>
            <a:ext cx="234699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222 strikeouts – first year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708549" y="6024502"/>
            <a:ext cx="234699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Player of </a:t>
            </a:r>
            <a:r>
              <a:rPr lang="en-US" sz="1100" smtClean="0">
                <a:latin typeface="Lucida Handwriting" panose="03010101010101010101" pitchFamily="66" charset="0"/>
              </a:rPr>
              <a:t>the Year </a:t>
            </a:r>
            <a:r>
              <a:rPr lang="en-US" sz="1100" dirty="0" smtClean="0">
                <a:latin typeface="Lucida Handwriting" panose="03010101010101010101" pitchFamily="66" charset="0"/>
              </a:rPr>
              <a:t>1999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381000" y="5115699"/>
            <a:ext cx="1947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latin typeface="Lucida Handwriting" panose="03010101010101010101" pitchFamily="66" charset="0"/>
              </a:rPr>
              <a:t>1</a:t>
            </a:r>
          </a:p>
        </p:txBody>
      </p:sp>
      <p:sp>
        <p:nvSpPr>
          <p:cNvPr id="80" name="TextBox 79"/>
          <p:cNvSpPr txBox="1"/>
          <p:nvPr/>
        </p:nvSpPr>
        <p:spPr>
          <a:xfrm>
            <a:off x="381000" y="5453665"/>
            <a:ext cx="1947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2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708550" y="5433569"/>
            <a:ext cx="233429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Best in Minor League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379707" y="6019800"/>
            <a:ext cx="1947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4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731501" y="6326139"/>
            <a:ext cx="234699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373746" y="6326139"/>
            <a:ext cx="1947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86" name="TextBox 85"/>
          <p:cNvSpPr txBox="1"/>
          <p:nvPr/>
        </p:nvSpPr>
        <p:spPr>
          <a:xfrm>
            <a:off x="6618603" y="5029200"/>
            <a:ext cx="234699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6476757" y="5334000"/>
            <a:ext cx="255476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6553200" y="5579736"/>
            <a:ext cx="234699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89" name="TextBox 88"/>
          <p:cNvSpPr txBox="1"/>
          <p:nvPr/>
        </p:nvSpPr>
        <p:spPr>
          <a:xfrm>
            <a:off x="6251462" y="5083079"/>
            <a:ext cx="1947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90" name="TextBox 89"/>
          <p:cNvSpPr txBox="1"/>
          <p:nvPr/>
        </p:nvSpPr>
        <p:spPr>
          <a:xfrm>
            <a:off x="6220674" y="5340717"/>
            <a:ext cx="1947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91" name="TextBox 90"/>
          <p:cNvSpPr txBox="1"/>
          <p:nvPr/>
        </p:nvSpPr>
        <p:spPr>
          <a:xfrm>
            <a:off x="6541847" y="5122536"/>
            <a:ext cx="233429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92" name="TextBox 91"/>
          <p:cNvSpPr txBox="1"/>
          <p:nvPr/>
        </p:nvSpPr>
        <p:spPr>
          <a:xfrm>
            <a:off x="6220674" y="5638800"/>
            <a:ext cx="1947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93" name="TextBox 92"/>
          <p:cNvSpPr txBox="1"/>
          <p:nvPr/>
        </p:nvSpPr>
        <p:spPr>
          <a:xfrm>
            <a:off x="6225309" y="5867400"/>
            <a:ext cx="1947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94" name="TextBox 93"/>
          <p:cNvSpPr txBox="1"/>
          <p:nvPr/>
        </p:nvSpPr>
        <p:spPr>
          <a:xfrm>
            <a:off x="6568402" y="5846821"/>
            <a:ext cx="234699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95" name="TextBox 94"/>
          <p:cNvSpPr txBox="1"/>
          <p:nvPr/>
        </p:nvSpPr>
        <p:spPr>
          <a:xfrm>
            <a:off x="6220674" y="6111394"/>
            <a:ext cx="1947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11" name="TextBox 110"/>
          <p:cNvSpPr txBox="1"/>
          <p:nvPr/>
        </p:nvSpPr>
        <p:spPr>
          <a:xfrm>
            <a:off x="947196" y="725748"/>
            <a:ext cx="179525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12" name="TextBox 111"/>
          <p:cNvSpPr txBox="1"/>
          <p:nvPr/>
        </p:nvSpPr>
        <p:spPr>
          <a:xfrm>
            <a:off x="947196" y="985084"/>
            <a:ext cx="18161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13" name="TextBox 112"/>
          <p:cNvSpPr txBox="1"/>
          <p:nvPr/>
        </p:nvSpPr>
        <p:spPr>
          <a:xfrm>
            <a:off x="947196" y="1305605"/>
            <a:ext cx="18161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14" name="TextBox 113"/>
          <p:cNvSpPr txBox="1"/>
          <p:nvPr/>
        </p:nvSpPr>
        <p:spPr>
          <a:xfrm>
            <a:off x="947196" y="1597480"/>
            <a:ext cx="18161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15" name="TextBox 114"/>
          <p:cNvSpPr txBox="1"/>
          <p:nvPr/>
        </p:nvSpPr>
        <p:spPr>
          <a:xfrm>
            <a:off x="930756" y="2252526"/>
            <a:ext cx="179525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16" name="TextBox 115"/>
          <p:cNvSpPr txBox="1"/>
          <p:nvPr/>
        </p:nvSpPr>
        <p:spPr>
          <a:xfrm>
            <a:off x="930756" y="2511862"/>
            <a:ext cx="18161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17" name="TextBox 116"/>
          <p:cNvSpPr txBox="1"/>
          <p:nvPr/>
        </p:nvSpPr>
        <p:spPr>
          <a:xfrm>
            <a:off x="930756" y="2822335"/>
            <a:ext cx="18161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20" name="TextBox 119"/>
          <p:cNvSpPr txBox="1"/>
          <p:nvPr/>
        </p:nvSpPr>
        <p:spPr>
          <a:xfrm>
            <a:off x="7111371" y="2514600"/>
            <a:ext cx="188022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Lost pitching skills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121" name="TextBox 120"/>
          <p:cNvSpPr txBox="1"/>
          <p:nvPr/>
        </p:nvSpPr>
        <p:spPr>
          <a:xfrm>
            <a:off x="3631824" y="2481590"/>
            <a:ext cx="321026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As a Cardinal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22" name="TextBox 121"/>
          <p:cNvSpPr txBox="1"/>
          <p:nvPr/>
        </p:nvSpPr>
        <p:spPr>
          <a:xfrm>
            <a:off x="1002919" y="4038600"/>
            <a:ext cx="219748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Minor league team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23" name="TextBox 122"/>
          <p:cNvSpPr txBox="1"/>
          <p:nvPr/>
        </p:nvSpPr>
        <p:spPr>
          <a:xfrm>
            <a:off x="3945890" y="4038600"/>
            <a:ext cx="199771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First year in majors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24" name="TextBox 123"/>
          <p:cNvSpPr txBox="1"/>
          <p:nvPr/>
        </p:nvSpPr>
        <p:spPr>
          <a:xfrm>
            <a:off x="6850976" y="3912513"/>
            <a:ext cx="18161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25" name="TextBox 124"/>
          <p:cNvSpPr txBox="1"/>
          <p:nvPr/>
        </p:nvSpPr>
        <p:spPr>
          <a:xfrm>
            <a:off x="1732224" y="4602702"/>
            <a:ext cx="127007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Linking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26" name="TextBox 125"/>
          <p:cNvSpPr txBox="1"/>
          <p:nvPr/>
        </p:nvSpPr>
        <p:spPr>
          <a:xfrm>
            <a:off x="4652618" y="4635021"/>
            <a:ext cx="144338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Linking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28" name="TextBox 127"/>
          <p:cNvSpPr txBox="1"/>
          <p:nvPr/>
        </p:nvSpPr>
        <p:spPr>
          <a:xfrm>
            <a:off x="7620000" y="4632806"/>
            <a:ext cx="104964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30" name="TextBox 129"/>
          <p:cNvSpPr txBox="1"/>
          <p:nvPr/>
        </p:nvSpPr>
        <p:spPr>
          <a:xfrm>
            <a:off x="5450380" y="3087929"/>
            <a:ext cx="127007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Time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31" name="TextBox 130"/>
          <p:cNvSpPr txBox="1"/>
          <p:nvPr/>
        </p:nvSpPr>
        <p:spPr>
          <a:xfrm>
            <a:off x="3260688" y="2512647"/>
            <a:ext cx="28098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latin typeface="Lucida Handwriting" panose="03010101010101010101" pitchFamily="66" charset="0"/>
              </a:rPr>
              <a:t>1</a:t>
            </a:r>
          </a:p>
        </p:txBody>
      </p:sp>
      <p:sp>
        <p:nvSpPr>
          <p:cNvPr id="141" name="TextBox 140"/>
          <p:cNvSpPr txBox="1"/>
          <p:nvPr/>
        </p:nvSpPr>
        <p:spPr>
          <a:xfrm>
            <a:off x="558545" y="4059180"/>
            <a:ext cx="28098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latin typeface="Lucida Handwriting" panose="03010101010101010101" pitchFamily="66" charset="0"/>
              </a:rPr>
              <a:t>1</a:t>
            </a:r>
          </a:p>
        </p:txBody>
      </p:sp>
      <p:sp>
        <p:nvSpPr>
          <p:cNvPr id="142" name="TextBox 141"/>
          <p:cNvSpPr txBox="1"/>
          <p:nvPr/>
        </p:nvSpPr>
        <p:spPr>
          <a:xfrm>
            <a:off x="3463098" y="4034236"/>
            <a:ext cx="28098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latin typeface="Lucida Handwriting" panose="03010101010101010101" pitchFamily="66" charset="0"/>
              </a:rPr>
              <a:t>2</a:t>
            </a:r>
          </a:p>
        </p:txBody>
      </p:sp>
      <p:sp>
        <p:nvSpPr>
          <p:cNvPr id="143" name="TextBox 142"/>
          <p:cNvSpPr txBox="1"/>
          <p:nvPr/>
        </p:nvSpPr>
        <p:spPr>
          <a:xfrm>
            <a:off x="6354095" y="4034236"/>
            <a:ext cx="28098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44" name="TextBox 143"/>
          <p:cNvSpPr txBox="1"/>
          <p:nvPr/>
        </p:nvSpPr>
        <p:spPr>
          <a:xfrm>
            <a:off x="3700192" y="5192519"/>
            <a:ext cx="234699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Fastball : 94</a:t>
            </a:r>
            <a:r>
              <a:rPr lang="en-US" sz="1100" dirty="0" smtClean="0">
                <a:latin typeface="Lucida Handwriting" panose="03010101010101010101" pitchFamily="66" charset="0"/>
              </a:rPr>
              <a:t>-97 mph.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45" name="TextBox 144"/>
          <p:cNvSpPr txBox="1"/>
          <p:nvPr/>
        </p:nvSpPr>
        <p:spPr>
          <a:xfrm>
            <a:off x="6953840" y="335587"/>
            <a:ext cx="124431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J. </a:t>
            </a:r>
            <a:r>
              <a:rPr lang="en-US" sz="1100" smtClean="0">
                <a:latin typeface="Lucida Handwriting" panose="03010101010101010101" pitchFamily="66" charset="0"/>
              </a:rPr>
              <a:t>Brewer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46" name="TextBox 145"/>
          <p:cNvSpPr txBox="1"/>
          <p:nvPr/>
        </p:nvSpPr>
        <p:spPr>
          <a:xfrm>
            <a:off x="3669404" y="6032307"/>
            <a:ext cx="234699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Won Nat’l Division championship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47" name="TextBox 146"/>
          <p:cNvSpPr txBox="1"/>
          <p:nvPr/>
        </p:nvSpPr>
        <p:spPr>
          <a:xfrm>
            <a:off x="3411799" y="5143600"/>
            <a:ext cx="1947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latin typeface="Lucida Handwriting" panose="03010101010101010101" pitchFamily="66" charset="0"/>
              </a:rPr>
              <a:t>1</a:t>
            </a:r>
          </a:p>
        </p:txBody>
      </p:sp>
      <p:sp>
        <p:nvSpPr>
          <p:cNvPr id="149" name="TextBox 148"/>
          <p:cNvSpPr txBox="1"/>
          <p:nvPr/>
        </p:nvSpPr>
        <p:spPr>
          <a:xfrm>
            <a:off x="3669404" y="5705081"/>
            <a:ext cx="233429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2</a:t>
            </a:r>
            <a:r>
              <a:rPr lang="en-US" sz="1100" baseline="30000" dirty="0" smtClean="0">
                <a:latin typeface="Lucida Handwriting" panose="03010101010101010101" pitchFamily="66" charset="0"/>
              </a:rPr>
              <a:t>nd</a:t>
            </a:r>
            <a:r>
              <a:rPr lang="en-US" sz="1100" dirty="0" smtClean="0">
                <a:latin typeface="Lucida Handwriting" panose="03010101010101010101" pitchFamily="66" charset="0"/>
              </a:rPr>
              <a:t> place – Rookie of Year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50" name="TextBox 149"/>
          <p:cNvSpPr txBox="1"/>
          <p:nvPr/>
        </p:nvSpPr>
        <p:spPr>
          <a:xfrm>
            <a:off x="3411799" y="5720545"/>
            <a:ext cx="1947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3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51" name="TextBox 150"/>
          <p:cNvSpPr txBox="1"/>
          <p:nvPr/>
        </p:nvSpPr>
        <p:spPr>
          <a:xfrm>
            <a:off x="3410506" y="6047701"/>
            <a:ext cx="1947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4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52" name="TextBox 151"/>
          <p:cNvSpPr txBox="1"/>
          <p:nvPr/>
        </p:nvSpPr>
        <p:spPr>
          <a:xfrm>
            <a:off x="3657600" y="6324600"/>
            <a:ext cx="234699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53" name="TextBox 152"/>
          <p:cNvSpPr txBox="1"/>
          <p:nvPr/>
        </p:nvSpPr>
        <p:spPr>
          <a:xfrm>
            <a:off x="3404545" y="6354040"/>
            <a:ext cx="1947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100" dirty="0">
              <a:latin typeface="Lucida Handwriting" panose="03010101010101010101" pitchFamily="66" charset="0"/>
            </a:endParaRPr>
          </a:p>
        </p:txBody>
      </p:sp>
      <p:pic>
        <p:nvPicPr>
          <p:cNvPr id="156" name="Picture 15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-1641590" y="2507945"/>
            <a:ext cx="3886201" cy="241912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3981936" y="1371600"/>
            <a:ext cx="1766717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100" dirty="0" smtClean="0">
                <a:latin typeface="Lucida Handwriting"/>
                <a:cs typeface="Lucida Handwriting"/>
              </a:rPr>
              <a:t>Ankiel Comes Back!</a:t>
            </a:r>
            <a:endParaRPr lang="en-US" sz="1100" dirty="0">
              <a:latin typeface="Lucida Handwriting"/>
              <a:cs typeface="Lucida Handwriting"/>
            </a:endParaRPr>
          </a:p>
        </p:txBody>
      </p:sp>
      <p:sp>
        <p:nvSpPr>
          <p:cNvPr id="158" name="TextBox 157"/>
          <p:cNvSpPr txBox="1"/>
          <p:nvPr/>
        </p:nvSpPr>
        <p:spPr>
          <a:xfrm>
            <a:off x="6946004" y="576590"/>
            <a:ext cx="113119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1-25-18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98" name="TextBox 197"/>
          <p:cNvSpPr txBox="1"/>
          <p:nvPr/>
        </p:nvSpPr>
        <p:spPr>
          <a:xfrm>
            <a:off x="381000" y="5681990"/>
            <a:ext cx="1947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latin typeface="Lucida Handwriting" panose="03010101010101010101" pitchFamily="66" charset="0"/>
              </a:rPr>
              <a:t>3</a:t>
            </a:r>
          </a:p>
        </p:txBody>
      </p:sp>
      <p:sp>
        <p:nvSpPr>
          <p:cNvPr id="214" name="TextBox 213"/>
          <p:cNvSpPr txBox="1"/>
          <p:nvPr/>
        </p:nvSpPr>
        <p:spPr>
          <a:xfrm>
            <a:off x="708872" y="5715000"/>
            <a:ext cx="256772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Several awards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cxnSp>
        <p:nvCxnSpPr>
          <p:cNvPr id="216" name="Straight Connector 215"/>
          <p:cNvCxnSpPr/>
          <p:nvPr/>
        </p:nvCxnSpPr>
        <p:spPr>
          <a:xfrm flipV="1">
            <a:off x="6629400" y="6553200"/>
            <a:ext cx="2280847" cy="27499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7" name="TextBox 216"/>
          <p:cNvSpPr txBox="1"/>
          <p:nvPr/>
        </p:nvSpPr>
        <p:spPr>
          <a:xfrm>
            <a:off x="6644602" y="6062990"/>
            <a:ext cx="234699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218" name="TextBox 217"/>
          <p:cNvSpPr txBox="1"/>
          <p:nvPr/>
        </p:nvSpPr>
        <p:spPr>
          <a:xfrm>
            <a:off x="6629400" y="6370012"/>
            <a:ext cx="234699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219" name="Oval 218"/>
          <p:cNvSpPr/>
          <p:nvPr/>
        </p:nvSpPr>
        <p:spPr>
          <a:xfrm>
            <a:off x="6248400" y="6423891"/>
            <a:ext cx="251901" cy="251901"/>
          </a:xfrm>
          <a:prstGeom prst="ellipse">
            <a:avLst/>
          </a:prstGeom>
          <a:noFill/>
          <a:ln w="12700" cmpd="sng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dirty="0">
              <a:ln w="19050" cmpd="sng">
                <a:solidFill>
                  <a:srgbClr val="660066"/>
                </a:solidFill>
              </a:ln>
            </a:endParaRPr>
          </a:p>
        </p:txBody>
      </p:sp>
      <p:sp>
        <p:nvSpPr>
          <p:cNvPr id="220" name="TextBox 219"/>
          <p:cNvSpPr txBox="1"/>
          <p:nvPr/>
        </p:nvSpPr>
        <p:spPr>
          <a:xfrm>
            <a:off x="6220674" y="6400800"/>
            <a:ext cx="1947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221" name="TextBox 220"/>
          <p:cNvSpPr txBox="1"/>
          <p:nvPr/>
        </p:nvSpPr>
        <p:spPr>
          <a:xfrm>
            <a:off x="3413606" y="5423372"/>
            <a:ext cx="1947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latin typeface="Lucida Handwriting" panose="03010101010101010101" pitchFamily="66" charset="0"/>
              </a:rPr>
              <a:t>2</a:t>
            </a:r>
          </a:p>
        </p:txBody>
      </p:sp>
      <p:sp>
        <p:nvSpPr>
          <p:cNvPr id="222" name="TextBox 221"/>
          <p:cNvSpPr txBox="1"/>
          <p:nvPr/>
        </p:nvSpPr>
        <p:spPr>
          <a:xfrm>
            <a:off x="3718406" y="5407978"/>
            <a:ext cx="234699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Rookie Pitcher of </a:t>
            </a:r>
            <a:r>
              <a:rPr lang="en-US" sz="1100" dirty="0">
                <a:latin typeface="Lucida Handwriting" panose="03010101010101010101" pitchFamily="66" charset="0"/>
              </a:rPr>
              <a:t>Y</a:t>
            </a:r>
            <a:r>
              <a:rPr lang="en-US" sz="1100" dirty="0" smtClean="0">
                <a:latin typeface="Lucida Handwriting" panose="03010101010101010101" pitchFamily="66" charset="0"/>
              </a:rPr>
              <a:t>ear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312130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1068</TotalTime>
  <Words>116</Words>
  <Application>Microsoft Macintosh PowerPoint</Application>
  <PresentationFormat>On-screen Show (4:3)</PresentationFormat>
  <Paragraphs>45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John Brewer</dc:creator>
  <cp:lastModifiedBy>Jean Schumaker</cp:lastModifiedBy>
  <cp:revision>61</cp:revision>
  <cp:lastPrinted>2017-08-23T17:57:11Z</cp:lastPrinted>
  <dcterms:created xsi:type="dcterms:W3CDTF">2017-05-25T14:36:56Z</dcterms:created>
  <dcterms:modified xsi:type="dcterms:W3CDTF">2018-02-15T18:59:40Z</dcterms:modified>
</cp:coreProperties>
</file>